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756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2381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9448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42781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55683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00225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55354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14422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03996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20321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49262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85328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F0427F-62F5-4185-8FD7-00E73A979A98}" type="datetimeFigureOut">
              <a:rPr lang="en-US" smtClean="0"/>
              <a:t>1/28/2012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DDA444-5D4F-4CA9-A84F-F5681DC16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00186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ctr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altLang="en-US" dirty="0" smtClean="0"/>
              <a:t>Myths that can prevent children from being introduced to AAC</a:t>
            </a:r>
            <a:br>
              <a:rPr lang="en-US" altLang="en-US" dirty="0" smtClean="0"/>
            </a:b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3556" dirty="0" smtClean="0"/>
              <a:t>Myth:  Children who do not immediately respond to AAC are not “ready</a:t>
            </a:r>
            <a:r>
              <a:rPr lang="en-US" dirty="0" smtClean="0"/>
              <a:t>”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92500" lnSpcReduction="1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Reality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Learning skills to use AAC (e.g., symbols) is a part of AAC intervention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Children needing the AAC bridge need to experience the same kinds of feedback and alternatives that verbal children receive for equally annoying or inappropriate communication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Sometimes communication that begins as “random” helps a child learn the meaning of messages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Communication using an AAC bridge will not emerge on its own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Myth:  AAC can wait until  the child enters early childhood </a:t>
            </a:r>
            <a:endParaRPr lang="en-US" dirty="0"/>
          </a:p>
        </p:txBody>
      </p:sp>
      <p:sp>
        <p:nvSpPr>
          <p:cNvPr id="55299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/>
          <a:lstStyle/>
          <a:p>
            <a:pPr eaLnBrk="1" hangingPunct="1"/>
            <a:r>
              <a:rPr lang="en-US" dirty="0" smtClean="0"/>
              <a:t>Reality</a:t>
            </a:r>
          </a:p>
          <a:p>
            <a:pPr lvl="1" eaLnBrk="1" hangingPunct="1"/>
            <a:r>
              <a:rPr lang="en-US" dirty="0" smtClean="0"/>
              <a:t>An AAC bridge is needed as soon as possible for “at risk” children</a:t>
            </a:r>
          </a:p>
          <a:p>
            <a:pPr lvl="1" eaLnBrk="1" hangingPunct="1"/>
            <a:r>
              <a:rPr lang="en-US" dirty="0" smtClean="0"/>
              <a:t>Delays in having a bridge over language learning barriers has negative implications for future </a:t>
            </a:r>
            <a:r>
              <a:rPr lang="en-US" dirty="0" err="1" smtClean="0"/>
              <a:t>lingquistic</a:t>
            </a:r>
            <a:r>
              <a:rPr lang="en-US" dirty="0" smtClean="0"/>
              <a:t> and cognitive development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en-US" sz="3200" smtClean="0"/>
              <a:t>Myth:  An AAC expert and fancy equipment are needed to start using AAC with a child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143000"/>
            <a:ext cx="8610600" cy="5257800"/>
          </a:xfrm>
        </p:spPr>
        <p:txBody>
          <a:bodyPr rtlCol="0">
            <a:normAutofit fontScale="92500" lnSpcReduction="1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Reality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Many low tech and simple voice output devices can be used to immediately make an AAC bridge available for a child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Team members can add simple AAC tools to many of the skill building activities that they are already familiar with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Word processing programs, pictures, and web images can be used to create simple displays even if fancy software programs for AAC are not available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There are now many more inexpensive simple talking devices (less than $100) and mainstream technologies (</a:t>
            </a:r>
            <a:r>
              <a:rPr lang="en-US" dirty="0" err="1" smtClean="0"/>
              <a:t>eg</a:t>
            </a:r>
            <a:r>
              <a:rPr lang="en-US" dirty="0" smtClean="0"/>
              <a:t>., </a:t>
            </a:r>
            <a:r>
              <a:rPr lang="en-US" dirty="0" err="1" smtClean="0"/>
              <a:t>iPad</a:t>
            </a:r>
            <a:r>
              <a:rPr lang="en-US" dirty="0" smtClean="0"/>
              <a:t>) offering options that address needs of young children with communication delays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The role of the SLP in AAC services</a:t>
            </a:r>
          </a:p>
        </p:txBody>
      </p:sp>
      <p:sp>
        <p:nvSpPr>
          <p:cNvPr id="35841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 rtlCol="0">
            <a:normAutofit fontScale="925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Scope of practice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Not all SLPs are expected to engage in all areas of AAC practice. </a:t>
            </a:r>
          </a:p>
          <a:p>
            <a:pPr lvl="2" eaLnBrk="1" fontAlgn="auto" hangingPunct="1">
              <a:spcAft>
                <a:spcPts val="0"/>
              </a:spcAft>
              <a:defRPr/>
            </a:pPr>
            <a:r>
              <a:rPr lang="en-US" dirty="0" smtClean="0"/>
              <a:t>However, all SLPs are expected to recognize situations in which mentoring, consultation, and/or referral to another professional are necessary to provide quality services to individuals who may benefit from AAC.</a:t>
            </a:r>
          </a:p>
          <a:p>
            <a:pPr lvl="2" eaLnBrk="1" fontAlgn="auto" hangingPunct="1">
              <a:spcAft>
                <a:spcPts val="0"/>
              </a:spcAft>
              <a:defRPr/>
            </a:pPr>
            <a:r>
              <a:rPr lang="en-US" dirty="0" smtClean="0"/>
              <a:t>Roles of an SLP can vary based on training and experience</a:t>
            </a:r>
          </a:p>
          <a:p>
            <a:pPr lvl="2" eaLnBrk="1" fontAlgn="auto" hangingPunct="1">
              <a:spcAft>
                <a:spcPts val="0"/>
              </a:spcAft>
              <a:defRPr/>
            </a:pPr>
            <a:r>
              <a:rPr lang="en-US" dirty="0" smtClean="0"/>
              <a:t>There are now many resources to support therapists interested in implementing simple AAC systems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See ASHA 2001, Knowledge and Skills for Service Delivery in AAC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722313" y="2133600"/>
            <a:ext cx="7772400" cy="36353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Some children need Years of Input before developing Expressive language. </a:t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Especially if they are not processing spoken language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55028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Myths of AAC</a:t>
            </a:r>
          </a:p>
        </p:txBody>
      </p:sp>
      <p:sp>
        <p:nvSpPr>
          <p:cNvPr id="362499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990600"/>
            <a:ext cx="8229600" cy="5135563"/>
          </a:xfrm>
        </p:spPr>
        <p:txBody>
          <a:bodyPr rtlCol="0">
            <a:normAutofit fontScale="85000" lnSpcReduction="10000"/>
          </a:bodyPr>
          <a:lstStyle/>
          <a:p>
            <a:pPr eaLnBrk="1" fontAlgn="auto" hangingPunct="1">
              <a:lnSpc>
                <a:spcPct val="90000"/>
              </a:lnSpc>
              <a:spcAft>
                <a:spcPts val="0"/>
              </a:spcAft>
              <a:defRPr/>
            </a:pPr>
            <a:r>
              <a:rPr lang="en-US" dirty="0"/>
              <a:t>AAC is a “last resort</a:t>
            </a:r>
            <a:r>
              <a:rPr lang="en-US" dirty="0" smtClean="0"/>
              <a:t>”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defRPr/>
            </a:pPr>
            <a:r>
              <a:rPr lang="en-US" dirty="0" smtClean="0"/>
              <a:t>Best to “Wait and See” if the Child Will Be a “Talker”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defRPr/>
            </a:pPr>
            <a:r>
              <a:rPr lang="en-US" dirty="0"/>
              <a:t>AAC hinders speech development.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defRPr/>
            </a:pPr>
            <a:r>
              <a:rPr lang="en-US" dirty="0"/>
              <a:t>A certain set of skills or pre-requisites are necessary to use AAC.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defRPr/>
            </a:pPr>
            <a:r>
              <a:rPr lang="en-US" dirty="0"/>
              <a:t>AAC is only for people who have better receptive skills than expressive </a:t>
            </a:r>
            <a:r>
              <a:rPr lang="en-US" dirty="0" smtClean="0"/>
              <a:t>skills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defRPr/>
            </a:pPr>
            <a:r>
              <a:rPr lang="en-US" dirty="0" smtClean="0"/>
              <a:t>Children who do not immediately respond to AAC are not “ready”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defRPr/>
            </a:pPr>
            <a:r>
              <a:rPr lang="en-US" dirty="0" smtClean="0"/>
              <a:t>AAC is only for people who cannot speak at all.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defRPr/>
            </a:pPr>
            <a:r>
              <a:rPr lang="en-US" dirty="0" smtClean="0"/>
              <a:t>AAC can wait until the child enters early childhood 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defRPr/>
            </a:pPr>
            <a:r>
              <a:rPr lang="en-US" dirty="0" smtClean="0"/>
              <a:t>An AAC expert and fancy equipment are needed to start using AAC with a child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Myth:  AAC is a </a:t>
            </a:r>
            <a:r>
              <a:rPr lang="en-US" altLang="ja-JP" smtClean="0"/>
              <a:t>“last resort”</a:t>
            </a:r>
            <a:endParaRPr lang="en-US" smtClean="0"/>
          </a:p>
        </p:txBody>
      </p:sp>
      <p:sp>
        <p:nvSpPr>
          <p:cNvPr id="49153" name="Rectangle 3"/>
          <p:cNvSpPr>
            <a:spLocks noGrp="1" noChangeArrowheads="1"/>
          </p:cNvSpPr>
          <p:nvPr>
            <p:ph idx="1"/>
          </p:nvPr>
        </p:nvSpPr>
        <p:spPr>
          <a:xfrm>
            <a:off x="228600" y="990600"/>
            <a:ext cx="8763000" cy="5135563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Reality: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AAC can serve as an important platform for language development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AAC can enhance the functionality of existing speech.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AAC should be implemented as a preventive strategy</a:t>
            </a:r>
          </a:p>
          <a:p>
            <a:pPr lvl="2" eaLnBrk="1" fontAlgn="auto" hangingPunct="1">
              <a:spcAft>
                <a:spcPts val="0"/>
              </a:spcAft>
              <a:defRPr/>
            </a:pPr>
            <a:r>
              <a:rPr lang="en-US" dirty="0" smtClean="0"/>
              <a:t>Bag of tools for use in communication breakdown situations.</a:t>
            </a:r>
          </a:p>
          <a:p>
            <a:pPr lvl="2" eaLnBrk="1" fontAlgn="auto" hangingPunct="1">
              <a:spcAft>
                <a:spcPts val="0"/>
              </a:spcAft>
              <a:defRPr/>
            </a:pPr>
            <a:r>
              <a:rPr lang="en-US" dirty="0" smtClean="0"/>
              <a:t>Implement BEFORE communication failure occurs in those who are “at risk” for speech problems</a:t>
            </a:r>
          </a:p>
          <a:p>
            <a:pPr lvl="2" eaLnBrk="1" fontAlgn="auto" hangingPunct="1">
              <a:spcAft>
                <a:spcPts val="0"/>
              </a:spcAft>
              <a:defRPr/>
            </a:pPr>
            <a:endParaRPr lang="en-US" altLang="ja-JP" dirty="0" smtClean="0"/>
          </a:p>
          <a:p>
            <a:pPr eaLnBrk="1" fontAlgn="auto" hangingPunct="1">
              <a:spcAft>
                <a:spcPts val="0"/>
              </a:spcAft>
              <a:defRPr/>
            </a:pPr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1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/>
          <a:lstStyle/>
          <a:p>
            <a:pPr eaLnBrk="1" hangingPunct="1"/>
            <a:r>
              <a:rPr lang="en-US" dirty="0" smtClean="0"/>
              <a:t>What does “at risk” mean?</a:t>
            </a:r>
          </a:p>
          <a:p>
            <a:pPr lvl="1" eaLnBrk="1" hangingPunct="1"/>
            <a:r>
              <a:rPr lang="en-US" dirty="0" smtClean="0"/>
              <a:t>history of neurological impairment</a:t>
            </a:r>
          </a:p>
          <a:p>
            <a:pPr lvl="1" eaLnBrk="1" hangingPunct="1"/>
            <a:r>
              <a:rPr lang="en-US" dirty="0" smtClean="0"/>
              <a:t>developmental lags in early vocal and speech milestones</a:t>
            </a:r>
          </a:p>
          <a:p>
            <a:pPr lvl="1" eaLnBrk="1" hangingPunct="1"/>
            <a:r>
              <a:rPr lang="en-US" dirty="0" smtClean="0"/>
              <a:t>persistence of primitive reflexes</a:t>
            </a:r>
          </a:p>
          <a:p>
            <a:pPr lvl="1" eaLnBrk="1" hangingPunct="1"/>
            <a:r>
              <a:rPr lang="en-US" dirty="0" smtClean="0"/>
              <a:t>oral-motor difficulties (particularly with sucking and swallowing)</a:t>
            </a:r>
          </a:p>
          <a:p>
            <a:pPr lvl="1" eaLnBrk="1" hangingPunct="1"/>
            <a:r>
              <a:rPr lang="en-US" dirty="0" smtClean="0"/>
              <a:t>suspected cognitive disability </a:t>
            </a:r>
          </a:p>
          <a:p>
            <a:pPr lvl="1" eaLnBrk="1" hangingPunct="1"/>
            <a:endParaRPr lang="en-US" dirty="0" smtClean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6180" y="76200"/>
            <a:ext cx="8631620" cy="68580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Myth:  Best to “Wait and See” if the Child Will Be a “Talker”</a:t>
            </a:r>
            <a:endParaRPr lang="en-US" dirty="0"/>
          </a:p>
        </p:txBody>
      </p:sp>
      <p:sp>
        <p:nvSpPr>
          <p:cNvPr id="4915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Reality</a:t>
            </a:r>
          </a:p>
          <a:p>
            <a:pPr lvl="1" eaLnBrk="1" hangingPunct="1"/>
            <a:r>
              <a:rPr lang="en-US" smtClean="0"/>
              <a:t>If the child is “at risk”, then an AAC bridge is essential to avoid negative and lasting impacts on language development</a:t>
            </a:r>
          </a:p>
          <a:p>
            <a:pPr lvl="1" eaLnBrk="1" hangingPunct="1"/>
            <a:r>
              <a:rPr lang="en-US" smtClean="0"/>
              <a:t>AAC is multi-modal and should include supporting development of verbal skills</a:t>
            </a:r>
          </a:p>
          <a:p>
            <a:pPr lvl="1" eaLnBrk="1" hangingPunct="1"/>
            <a:r>
              <a:rPr lang="en-US" smtClean="0"/>
              <a:t>It is not an “either or” proposition</a:t>
            </a:r>
          </a:p>
          <a:p>
            <a:pPr lvl="1" eaLnBrk="1" hangingPunct="1"/>
            <a:endParaRPr lang="en-US" smtClean="0"/>
          </a:p>
          <a:p>
            <a:pPr lvl="1" eaLnBrk="1" hangingPunct="1"/>
            <a:endParaRPr lang="en-US" smtClean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4"/>
          <p:cNvSpPr>
            <a:spLocks noGrp="1" noChangeArrowheads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Myth:  AAC hinders speech development</a:t>
            </a:r>
            <a:endParaRPr lang="en-US" dirty="0"/>
          </a:p>
        </p:txBody>
      </p:sp>
      <p:sp>
        <p:nvSpPr>
          <p:cNvPr id="50179" name="Rectangle 5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Reality</a:t>
            </a:r>
          </a:p>
          <a:p>
            <a:pPr lvl="1" eaLnBrk="1" hangingPunct="1"/>
            <a:r>
              <a:rPr lang="en-US" smtClean="0"/>
              <a:t>There is NO EVIDENCE that AAC has a detrimental impact on speech</a:t>
            </a:r>
          </a:p>
          <a:p>
            <a:pPr lvl="1" eaLnBrk="1" hangingPunct="1"/>
            <a:r>
              <a:rPr lang="en-US" smtClean="0"/>
              <a:t>Recent work suggests that access to AAC may have a positive impact on speech development (Millar et al., 2006; Cress, 2003)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2"/>
          <p:cNvSpPr>
            <a:spLocks noGrp="1" noChangeArrowheads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Myth:  A certain set of skills are necessary to use AAC</a:t>
            </a:r>
            <a:endParaRPr lang="en-US" dirty="0"/>
          </a:p>
        </p:txBody>
      </p:sp>
      <p:sp>
        <p:nvSpPr>
          <p:cNvPr id="51203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Reality:</a:t>
            </a:r>
          </a:p>
          <a:p>
            <a:pPr lvl="1" eaLnBrk="1" hangingPunct="1"/>
            <a:r>
              <a:rPr lang="en-US" smtClean="0"/>
              <a:t>Language vs. communication</a:t>
            </a:r>
          </a:p>
          <a:p>
            <a:pPr lvl="1" eaLnBrk="1" hangingPunct="1"/>
            <a:r>
              <a:rPr lang="en-US" smtClean="0"/>
              <a:t>Everyone can communicate; everyone does communicate</a:t>
            </a:r>
          </a:p>
          <a:p>
            <a:pPr lvl="2" eaLnBrk="1" hangingPunct="1"/>
            <a:r>
              <a:rPr lang="en-US" smtClean="0"/>
              <a:t>There are no pre-requisites to communication</a:t>
            </a:r>
          </a:p>
          <a:p>
            <a:pPr lvl="1" eaLnBrk="1" hangingPunct="1"/>
            <a:r>
              <a:rPr lang="en-US" smtClean="0"/>
              <a:t>AAC can be an important tool for advancing language and cognitive development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US" sz="3600" smtClean="0"/>
              <a:t>Myth:  AAC is only for people who have better receptive than expressive skills</a:t>
            </a:r>
          </a:p>
        </p:txBody>
      </p:sp>
      <p:sp>
        <p:nvSpPr>
          <p:cNvPr id="52227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Reality</a:t>
            </a:r>
          </a:p>
          <a:p>
            <a:pPr lvl="1" eaLnBrk="1" hangingPunct="1"/>
            <a:r>
              <a:rPr lang="en-US" smtClean="0"/>
              <a:t>Many people who could benefit from AAC have similar expressive and receptive abilities</a:t>
            </a:r>
          </a:p>
          <a:p>
            <a:pPr lvl="2" eaLnBrk="1" hangingPunct="1"/>
            <a:r>
              <a:rPr lang="en-US" smtClean="0"/>
              <a:t>sometimes very limited</a:t>
            </a:r>
          </a:p>
          <a:p>
            <a:pPr lvl="1" eaLnBrk="1" hangingPunct="1"/>
            <a:r>
              <a:rPr lang="en-US" smtClean="0"/>
              <a:t>AAC plays an important role in enhancing participation</a:t>
            </a:r>
          </a:p>
          <a:p>
            <a:pPr lvl="1" eaLnBrk="1" hangingPunct="1"/>
            <a:r>
              <a:rPr lang="en-US" smtClean="0"/>
              <a:t>AAC can be an important tool for advancing language (expressive and receptive) and cognitive development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6"/>
          <p:cNvSpPr>
            <a:spLocks noGrp="1" noChangeArrowheads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dirty="0" smtClean="0"/>
              <a:t>Myth:  AAC is only for people who cannot speak at all.</a:t>
            </a:r>
            <a:endParaRPr dirty="0"/>
          </a:p>
        </p:txBody>
      </p:sp>
      <p:sp>
        <p:nvSpPr>
          <p:cNvPr id="50177" name="Rectangle 7"/>
          <p:cNvSpPr>
            <a:spLocks noGrp="1" noChangeArrowheads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Reality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Anyone who cannot meet all communication needs using speech is a candidate for AAC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AAC can be used as a back-up strategy when speech fails</a:t>
            </a:r>
          </a:p>
          <a:p>
            <a:pPr lvl="2" eaLnBrk="1" fontAlgn="auto" hangingPunct="1">
              <a:spcAft>
                <a:spcPts val="0"/>
              </a:spcAft>
              <a:defRPr/>
            </a:pPr>
            <a:r>
              <a:rPr lang="en-US" dirty="0" smtClean="0"/>
              <a:t>Breakdown resolution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AAC use can be partner and situation specific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AAC can be used to supplement speech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r>
              <a:rPr lang="en-US" dirty="0" smtClean="0"/>
              <a:t>AAC can be used to support language development</a:t>
            </a:r>
          </a:p>
          <a:p>
            <a:pPr lvl="1" eaLnBrk="1" fontAlgn="auto" hangingPunct="1">
              <a:spcAft>
                <a:spcPts val="0"/>
              </a:spcAft>
              <a:defRPr/>
            </a:pPr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840</Words>
  <Application>Microsoft Office PowerPoint</Application>
  <PresentationFormat>On-screen Show (4:3)</PresentationFormat>
  <Paragraphs>77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Myths that can prevent children from being introduced to AAC </vt:lpstr>
      <vt:lpstr>Myths of AAC</vt:lpstr>
      <vt:lpstr>Myth:  AAC is a “last resort”</vt:lpstr>
      <vt:lpstr>PowerPoint Presentation</vt:lpstr>
      <vt:lpstr>Myth:  Best to “Wait and See” if the Child Will Be a “Talker”</vt:lpstr>
      <vt:lpstr>Myth:  AAC hinders speech development</vt:lpstr>
      <vt:lpstr>Myth:  A certain set of skills are necessary to use AAC</vt:lpstr>
      <vt:lpstr>Myth:  AAC is only for people who have better receptive than expressive skills</vt:lpstr>
      <vt:lpstr>Myth:  AAC is only for people who cannot speak at all.</vt:lpstr>
      <vt:lpstr>Myth:  Children who do not immediately respond to AAC are not “ready”</vt:lpstr>
      <vt:lpstr>Myth:  AAC can wait until  the child enters early childhood </vt:lpstr>
      <vt:lpstr>Myth:  An AAC expert and fancy equipment are needed to start using AAC with a child</vt:lpstr>
      <vt:lpstr>The role of the SLP in AAC services</vt:lpstr>
      <vt:lpstr>Some children need Years of Input before developing Expressive language.   Especially if they are not processing spoken language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Patricia</dc:creator>
  <cp:lastModifiedBy>Patricia</cp:lastModifiedBy>
  <cp:revision>2</cp:revision>
  <dcterms:created xsi:type="dcterms:W3CDTF">2012-01-28T19:44:17Z</dcterms:created>
  <dcterms:modified xsi:type="dcterms:W3CDTF">2012-01-28T19:45:31Z</dcterms:modified>
</cp:coreProperties>
</file>

<file path=docProps/thumbnail.jpeg>
</file>